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3"/>
  </p:notesMasterIdLst>
  <p:sldIdLst>
    <p:sldId id="290" r:id="rId5"/>
    <p:sldId id="295" r:id="rId6"/>
    <p:sldId id="291" r:id="rId7"/>
    <p:sldId id="292" r:id="rId8"/>
    <p:sldId id="297" r:id="rId9"/>
    <p:sldId id="294" r:id="rId10"/>
    <p:sldId id="293" r:id="rId11"/>
    <p:sldId id="29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1B78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90" y="1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ngrid LEISER" userId="59e686f1-7b1e-4841-b4f2-c43e0ae1fc57" providerId="ADAL" clId="{1F9DBF7B-5602-4EA6-936B-B693D2BB7898}"/>
    <pc:docChg chg="modSld">
      <pc:chgData name="Ingrid LEISER" userId="59e686f1-7b1e-4841-b4f2-c43e0ae1fc57" providerId="ADAL" clId="{1F9DBF7B-5602-4EA6-936B-B693D2BB7898}" dt="2023-02-13T15:23:08.855" v="0" actId="20577"/>
      <pc:docMkLst>
        <pc:docMk/>
      </pc:docMkLst>
      <pc:sldChg chg="modSp mod">
        <pc:chgData name="Ingrid LEISER" userId="59e686f1-7b1e-4841-b4f2-c43e0ae1fc57" providerId="ADAL" clId="{1F9DBF7B-5602-4EA6-936B-B693D2BB7898}" dt="2023-02-13T15:23:08.855" v="0" actId="20577"/>
        <pc:sldMkLst>
          <pc:docMk/>
          <pc:sldMk cId="2836924407" sldId="295"/>
        </pc:sldMkLst>
        <pc:spChg chg="mod">
          <ac:chgData name="Ingrid LEISER" userId="59e686f1-7b1e-4841-b4f2-c43e0ae1fc57" providerId="ADAL" clId="{1F9DBF7B-5602-4EA6-936B-B693D2BB7898}" dt="2023-02-13T15:23:08.855" v="0" actId="20577"/>
          <ac:spMkLst>
            <pc:docMk/>
            <pc:sldMk cId="2836924407" sldId="295"/>
            <ac:spMk id="3" creationId="{D5FD580D-CD7C-1EEE-C673-6BA5BD045FC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3CB234-2EC6-41BA-B2D9-C0918B241E16}" type="datetimeFigureOut">
              <a:rPr lang="en-US" smtClean="0"/>
              <a:t>2/13/2023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AE7132-D886-4E46-A1D1-228A90EF7D7A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742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A397C9-D14E-476B-A545-FCB7066284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2C82ABF-636A-412F-9DA8-DF13CA498E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5B3B3B7-EECB-464B-BEB9-42F68EE44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9691-4DDB-4F88-A910-02375C109C87}" type="datetimeFigureOut">
              <a:rPr lang="en-US" smtClean="0"/>
              <a:t>2/13/2023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561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A2C67-53D1-4C9D-BD14-BF540C764F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6FEE230-66AC-43BE-926B-E5205222CA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7AEB1A-21DE-4CB9-974A-86189151F1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9691-4DDB-4F88-A910-02375C109C87}" type="datetimeFigureOut">
              <a:rPr lang="en-US" smtClean="0"/>
              <a:t>2/13/2023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0E60A3C-6A13-4BE2-A537-4889BB4111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05954" y="5981700"/>
            <a:ext cx="1809746" cy="73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5137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BA45BA7-5FE2-49EA-BDF7-22FF825D42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9D3A12E-9234-45F6-9724-FE39BCC880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DD22CC-557D-4435-9F3E-3BD63CB069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9691-4DDB-4F88-A910-02375C109C87}" type="datetimeFigureOut">
              <a:rPr lang="en-US" smtClean="0"/>
              <a:t>2/13/2023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B3F5789-9EDE-43AF-A342-10248B63911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05954" y="5981700"/>
            <a:ext cx="1809746" cy="73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90373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1801F-9C14-453D-BC41-049BC9614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107950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1BF94-C637-4287-82A5-F2EBEB8E46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3EB1AD-C446-4858-832D-EEF1020C7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9691-4DDB-4F88-A910-02375C109C87}" type="datetimeFigureOut">
              <a:rPr lang="en-US" smtClean="0"/>
              <a:t>2/13/2023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1A3704E9-040C-41A8-A24C-43665D84FF0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05954" y="5981700"/>
            <a:ext cx="1809746" cy="73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167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B3DC4C-0A0A-44A5-B3FA-562198AC0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F42790-9EA8-4EAF-8C25-F636162C1E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B7EF5D-0575-4641-8DEF-55F3D3507D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9691-4DDB-4F88-A910-02375C109C87}" type="datetimeFigureOut">
              <a:rPr lang="en-US" smtClean="0"/>
              <a:t>2/13/2023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2994317-7D3B-436C-8ED4-83221458601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05954" y="5981700"/>
            <a:ext cx="1809746" cy="73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2612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44AE9-8059-439A-BFD9-C2FA8983E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C3A8E4-0E5A-4129-B14D-362FF44BF4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04D704-E4D6-4CEA-A808-8FD84032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8ACEA50-8160-4F1F-A59F-9957BE6269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9691-4DDB-4F88-A910-02375C109C87}" type="datetimeFigureOut">
              <a:rPr lang="en-US" smtClean="0"/>
              <a:t>2/13/2023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C6860D7-A88C-4C7F-9636-7DA486A801F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05954" y="5981700"/>
            <a:ext cx="1809746" cy="73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9135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53FCE4-4C08-4711-A0D2-888A9143C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7D6161-18E6-4D0F-8F5B-4DF027A00C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1E4F56-47A5-4035-BBA3-7CB25B9F67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F6E096-0500-4524-810C-57E9D28B73C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AE9294-21FA-4805-9F39-55D2D26894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F73E4B-F5DA-4734-A311-7797E2FDF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9691-4DDB-4F88-A910-02375C109C87}" type="datetimeFigureOut">
              <a:rPr lang="en-US" smtClean="0"/>
              <a:t>2/13/2023</a:t>
            </a:fld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8651D74-8F2A-465B-9537-32E2A5112D5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05954" y="5981700"/>
            <a:ext cx="1809746" cy="73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440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6E5A9B-EE43-4BB3-8505-D8F02BF47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F2A89A-867E-49E3-BA9B-9BF69FFB8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9691-4DDB-4F88-A910-02375C109C87}" type="datetimeFigureOut">
              <a:rPr lang="en-US" smtClean="0"/>
              <a:t>2/13/2023</a:t>
            </a:fld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93AF4D50-334F-42C1-B5F7-DFFD86507C7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05954" y="5981700"/>
            <a:ext cx="1809746" cy="73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4596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7D2EBA8-CE55-4994-A87C-01DB65F34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9691-4DDB-4F88-A910-02375C109C87}" type="datetimeFigureOut">
              <a:rPr lang="en-US" smtClean="0"/>
              <a:t>2/13/2023</a:t>
            </a:fld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17015BD-BA60-4320-B30B-243292739E3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05954" y="5981700"/>
            <a:ext cx="1809746" cy="73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6080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F1E4B9-CD7D-4A05-9518-64AA69210B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487B63-3B0D-4924-8393-DC25572690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896B7E2-2794-4444-9220-165D4522951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FA3FDA-FE41-42AC-8673-82578F0E61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9691-4DDB-4F88-A910-02375C109C87}" type="datetimeFigureOut">
              <a:rPr lang="en-US" smtClean="0"/>
              <a:t>2/13/2023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54FFAA76-9244-409D-BDB5-36631E1998F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05954" y="5981700"/>
            <a:ext cx="1809746" cy="73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508174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76E56-22F9-4AAD-AC51-F7FE9FD36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01F82D8-2AC2-4739-84D9-5FC6344C2BC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8407FF2-78FF-4A4F-9762-2B5DB0F4C4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BAD471-FB8E-49B6-B885-6565209985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0C9691-4DDB-4F88-A910-02375C109C87}" type="datetimeFigureOut">
              <a:rPr lang="en-US" smtClean="0"/>
              <a:t>2/13/2023</a:t>
            </a:fld>
            <a:endParaRPr lang="en-US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D668129-4299-4141-BDEA-92F800EC387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505954" y="5981700"/>
            <a:ext cx="1809746" cy="7320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76994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E20066A-4480-451E-A546-5BB765BD3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49DF13-F5A6-49F1-A42B-230E3E9E9CA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56AC3C-316D-40EF-93A1-F24251E473F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0C9691-4DDB-4F88-A910-02375C109C87}" type="datetimeFigureOut">
              <a:rPr lang="en-US" smtClean="0"/>
              <a:t>2/13/2023</a:t>
            </a:fld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A0219001-A968-4C3E-9BD8-98DC5C81B6A2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9498807" y="5982500"/>
            <a:ext cx="1914524" cy="78501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EFB56FD0-71C5-456C-B5CD-166EC0B65588}"/>
              </a:ext>
            </a:extLst>
          </p:cNvPr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0" y="0"/>
            <a:ext cx="320064" cy="1307306"/>
          </a:xfrm>
          <a:prstGeom prst="rect">
            <a:avLst/>
          </a:prstGeom>
        </p:spPr>
      </p:pic>
      <p:sp>
        <p:nvSpPr>
          <p:cNvPr id="9" name="MSIPCMContentMarking" descr="{&quot;HashCode&quot;:1235388660,&quot;Placement&quot;:&quot;Footer&quot;,&quot;Top&quot;:525.346863,&quot;Left&quot;:462.094818,&quot;SlideWidth&quot;:960,&quot;SlideHeight&quot;:540}">
            <a:extLst>
              <a:ext uri="{FF2B5EF4-FFF2-40B4-BE49-F238E27FC236}">
                <a16:creationId xmlns:a16="http://schemas.microsoft.com/office/drawing/2014/main" id="{F90B6058-9253-4DAD-B297-2EDBB753C148}"/>
              </a:ext>
            </a:extLst>
          </p:cNvPr>
          <p:cNvSpPr txBox="1"/>
          <p:nvPr userDrawn="1"/>
        </p:nvSpPr>
        <p:spPr>
          <a:xfrm>
            <a:off x="5868604" y="6671905"/>
            <a:ext cx="454791" cy="186095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en-US" sz="600">
                <a:solidFill>
                  <a:srgbClr val="626469"/>
                </a:solidFill>
                <a:latin typeface="Arial" panose="020B0604020202020204" pitchFamily="34" charset="0"/>
              </a:rPr>
              <a:t>Internal</a:t>
            </a:r>
          </a:p>
        </p:txBody>
      </p:sp>
    </p:spTree>
    <p:extLst>
      <p:ext uri="{BB962C8B-B14F-4D97-AF65-F5344CB8AC3E}">
        <p14:creationId xmlns:p14="http://schemas.microsoft.com/office/powerpoint/2010/main" val="3738613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rgbClr val="48B381"/>
          </a:solidFill>
          <a:latin typeface="Montserrat" panose="000005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48B381"/>
          </a:solidFill>
          <a:latin typeface="Montserrat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48B381"/>
          </a:solidFill>
          <a:latin typeface="Montserrat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48B381"/>
          </a:solidFill>
          <a:latin typeface="Montserrat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8B381"/>
          </a:solidFill>
          <a:latin typeface="Montserrat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48B381"/>
          </a:solidFill>
          <a:latin typeface="Montserrat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4274395-BCF1-4C36-9DD6-6EF11A5E54EB}"/>
              </a:ext>
            </a:extLst>
          </p:cNvPr>
          <p:cNvSpPr/>
          <p:nvPr/>
        </p:nvSpPr>
        <p:spPr>
          <a:xfrm>
            <a:off x="9353726" y="5905852"/>
            <a:ext cx="2714228" cy="952147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1386C70D-C092-41D1-8D1F-387DADC2AD6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28775" y="1085849"/>
            <a:ext cx="1943100" cy="2704585"/>
          </a:xfrm>
          <a:prstGeom prst="rect">
            <a:avLst/>
          </a:prstGeom>
        </p:spPr>
      </p:pic>
      <p:pic>
        <p:nvPicPr>
          <p:cNvPr id="30" name="Picture 29">
            <a:extLst>
              <a:ext uri="{FF2B5EF4-FFF2-40B4-BE49-F238E27FC236}">
                <a16:creationId xmlns:a16="http://schemas.microsoft.com/office/drawing/2014/main" id="{B9FD1C22-8E60-4846-9627-703F7101B63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9524" y="1566862"/>
            <a:ext cx="5114925" cy="2145360"/>
          </a:xfrm>
          <a:prstGeom prst="rect">
            <a:avLst/>
          </a:prstGeom>
        </p:spPr>
      </p:pic>
      <p:sp>
        <p:nvSpPr>
          <p:cNvPr id="32" name="TextBox 31">
            <a:extLst>
              <a:ext uri="{FF2B5EF4-FFF2-40B4-BE49-F238E27FC236}">
                <a16:creationId xmlns:a16="http://schemas.microsoft.com/office/drawing/2014/main" id="{BECB3002-083D-45E8-8CCE-62B77E6CB92B}"/>
              </a:ext>
            </a:extLst>
          </p:cNvPr>
          <p:cNvSpPr txBox="1"/>
          <p:nvPr/>
        </p:nvSpPr>
        <p:spPr>
          <a:xfrm>
            <a:off x="4067176" y="4334172"/>
            <a:ext cx="6324600" cy="830997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  <a:t>Admission process</a:t>
            </a:r>
            <a:b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ontserrat"/>
                <a:ea typeface="+mn-ea"/>
                <a:cs typeface="+mn-cs"/>
              </a:rPr>
            </a:br>
            <a:r>
              <a:rPr lang="en-US" sz="2400" b="1" dirty="0">
                <a:solidFill>
                  <a:srgbClr val="48B381"/>
                </a:solidFill>
                <a:latin typeface="Montserrat"/>
              </a:rPr>
              <a:t>presentation of applicant’s activities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ontserrat"/>
              <a:ea typeface="+mn-ea"/>
              <a:cs typeface="+mn-cs"/>
            </a:endParaRPr>
          </a:p>
        </p:txBody>
      </p: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E07B5746-A7B5-4091-8FA8-BA8F0BAF372E}"/>
              </a:ext>
            </a:extLst>
          </p:cNvPr>
          <p:cNvCxnSpPr>
            <a:cxnSpLocks/>
          </p:cNvCxnSpPr>
          <p:nvPr/>
        </p:nvCxnSpPr>
        <p:spPr>
          <a:xfrm>
            <a:off x="990600" y="4076701"/>
            <a:ext cx="6848475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48DB79C4-5262-4658-997E-911A43E0AF32}"/>
              </a:ext>
            </a:extLst>
          </p:cNvPr>
          <p:cNvCxnSpPr>
            <a:cxnSpLocks/>
          </p:cNvCxnSpPr>
          <p:nvPr/>
        </p:nvCxnSpPr>
        <p:spPr>
          <a:xfrm>
            <a:off x="3429000" y="5838826"/>
            <a:ext cx="727710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129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305A3-D0DD-9013-A11B-D3FC8ACFF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Introd</a:t>
            </a:r>
            <a:r>
              <a:rPr lang="en-GB" dirty="0">
                <a:solidFill>
                  <a:srgbClr val="51B787"/>
                </a:solidFill>
              </a:rPr>
              <a:t>uctio</a:t>
            </a:r>
            <a:r>
              <a:rPr lang="en-GB" dirty="0"/>
              <a:t>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FD580D-CD7C-1EEE-C673-6BA5BD045F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1600"/>
            <a:ext cx="10515600" cy="4805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600" dirty="0">
                <a:solidFill>
                  <a:schemeClr val="tx1"/>
                </a:solidFill>
              </a:rPr>
              <a:t>The present PowerPoint document is one of the admission steps for any institution than want to enter the </a:t>
            </a:r>
            <a:r>
              <a:rPr lang="en-US" sz="1600" dirty="0" err="1">
                <a:solidFill>
                  <a:schemeClr val="tx1"/>
                </a:solidFill>
              </a:rPr>
              <a:t>upcell</a:t>
            </a:r>
            <a:r>
              <a:rPr lang="en-US" sz="1600" dirty="0">
                <a:solidFill>
                  <a:schemeClr val="tx1"/>
                </a:solidFill>
              </a:rPr>
              <a:t> Alliance. Its </a:t>
            </a:r>
            <a:r>
              <a:rPr lang="en-US" sz="1600" b="1" dirty="0">
                <a:solidFill>
                  <a:schemeClr val="tx1"/>
                </a:solidFill>
              </a:rPr>
              <a:t>main goal is to know each applicant’s core activities </a:t>
            </a:r>
            <a:r>
              <a:rPr lang="en-US" sz="1600" dirty="0">
                <a:solidFill>
                  <a:schemeClr val="tx1"/>
                </a:solidFill>
              </a:rPr>
              <a:t>and </a:t>
            </a:r>
            <a:r>
              <a:rPr lang="en-US" sz="1600" b="1" dirty="0">
                <a:solidFill>
                  <a:schemeClr val="tx1"/>
                </a:solidFill>
              </a:rPr>
              <a:t>assess motivations and potential contribution</a:t>
            </a:r>
            <a:r>
              <a:rPr lang="en-US" sz="1600" dirty="0">
                <a:solidFill>
                  <a:schemeClr val="tx1"/>
                </a:solidFill>
              </a:rPr>
              <a:t>.</a:t>
            </a:r>
          </a:p>
          <a:p>
            <a:pPr marL="0" indent="0">
              <a:buNone/>
            </a:pPr>
            <a:endParaRPr lang="en-US" sz="16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i="1" dirty="0">
                <a:solidFill>
                  <a:schemeClr val="tx1"/>
                </a:solidFill>
              </a:rPr>
              <a:t>Any university wishing to join </a:t>
            </a:r>
            <a:r>
              <a:rPr lang="en-US" sz="1600" i="1" dirty="0" err="1">
                <a:solidFill>
                  <a:schemeClr val="tx1"/>
                </a:solidFill>
              </a:rPr>
              <a:t>upcell</a:t>
            </a:r>
            <a:r>
              <a:rPr lang="en-US" sz="1600" i="1" dirty="0">
                <a:solidFill>
                  <a:schemeClr val="tx1"/>
                </a:solidFill>
              </a:rPr>
              <a:t> Alliance must first express his intent to join the Alliance by filling the present PowerPoint presentation of their activity in the battery manufacturing space according to </a:t>
            </a:r>
            <a:r>
              <a:rPr lang="en-US" sz="1600" i="1" dirty="0" err="1">
                <a:solidFill>
                  <a:schemeClr val="tx1"/>
                </a:solidFill>
              </a:rPr>
              <a:t>upcell</a:t>
            </a:r>
            <a:r>
              <a:rPr lang="en-US" sz="1600" i="1" dirty="0">
                <a:solidFill>
                  <a:schemeClr val="tx1"/>
                </a:solidFill>
              </a:rPr>
              <a:t> Alliance’s template.</a:t>
            </a:r>
          </a:p>
          <a:p>
            <a:pPr marL="0" indent="0">
              <a:buNone/>
            </a:pPr>
            <a:endParaRPr lang="en-US" sz="1600" i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i="1" dirty="0">
                <a:solidFill>
                  <a:schemeClr val="tx1"/>
                </a:solidFill>
              </a:rPr>
              <a:t>The application will be reviewed by </a:t>
            </a:r>
            <a:r>
              <a:rPr lang="en-US" sz="1600" i="1" dirty="0" err="1">
                <a:solidFill>
                  <a:schemeClr val="tx1"/>
                </a:solidFill>
              </a:rPr>
              <a:t>upcell</a:t>
            </a:r>
            <a:r>
              <a:rPr lang="en-US" sz="1600" i="1" dirty="0">
                <a:solidFill>
                  <a:schemeClr val="tx1"/>
                </a:solidFill>
              </a:rPr>
              <a:t> Alliance board of directors, who will, if necessary, invite the applicant to an interview, before taking a decision about the application.</a:t>
            </a:r>
          </a:p>
          <a:p>
            <a:pPr marL="0" indent="0">
              <a:buNone/>
            </a:pPr>
            <a:r>
              <a:rPr lang="en-US" sz="1600" i="1">
                <a:solidFill>
                  <a:schemeClr val="tx1"/>
                </a:solidFill>
              </a:rPr>
              <a:t>Once </a:t>
            </a:r>
            <a:r>
              <a:rPr lang="en-US" sz="1600" i="1" dirty="0">
                <a:solidFill>
                  <a:schemeClr val="tx1"/>
                </a:solidFill>
              </a:rPr>
              <a:t>the admission granted, the applicant will be informed and invited to fill their entrance form to </a:t>
            </a:r>
            <a:r>
              <a:rPr lang="en-GB" sz="1600" i="1" dirty="0">
                <a:solidFill>
                  <a:schemeClr val="tx1"/>
                </a:solidFill>
              </a:rPr>
              <a:t>finalise</a:t>
            </a:r>
            <a:r>
              <a:rPr lang="en-US" sz="1600" i="1" dirty="0">
                <a:solidFill>
                  <a:schemeClr val="tx1"/>
                </a:solidFill>
              </a:rPr>
              <a:t> their membership.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E94B6EB3-FE9F-5967-E019-388955D9AA14}"/>
              </a:ext>
            </a:extLst>
          </p:cNvPr>
          <p:cNvSpPr/>
          <p:nvPr/>
        </p:nvSpPr>
        <p:spPr>
          <a:xfrm>
            <a:off x="12045462" y="3015762"/>
            <a:ext cx="914400" cy="914400"/>
          </a:xfrm>
          <a:prstGeom prst="rect">
            <a:avLst/>
          </a:prstGeom>
          <a:solidFill>
            <a:srgbClr val="51B787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51B78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6924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CA8E3B-9602-CB16-09BF-C387827A0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Institution overview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BFB54-D009-3FAA-9F4C-2907DD8CA2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24100" y="3096612"/>
            <a:ext cx="9553725" cy="2633111"/>
          </a:xfrm>
        </p:spPr>
        <p:txBody>
          <a:bodyPr anchor="t">
            <a:normAutofit/>
          </a:bodyPr>
          <a:lstStyle/>
          <a:p>
            <a:pPr marL="0" indent="0" algn="ctr">
              <a:buNone/>
            </a:pPr>
            <a:r>
              <a:rPr lang="en-GB" sz="2000" b="1" dirty="0"/>
              <a:t>Instruction: </a:t>
            </a:r>
            <a:r>
              <a:rPr lang="en-GB" sz="2000" dirty="0"/>
              <a:t>Describe your institution in few key bullet points (main activities, sectors, geographic footprint, partners, stake and shareholders, number of researchers etc.</a:t>
            </a:r>
          </a:p>
          <a:p>
            <a:pPr marL="0" indent="0" algn="ctr">
              <a:buNone/>
            </a:pPr>
            <a:endParaRPr lang="en-GB" sz="2000" dirty="0"/>
          </a:p>
          <a:p>
            <a:pPr marL="0" indent="0" algn="ctr">
              <a:buNone/>
            </a:pPr>
            <a:r>
              <a:rPr lang="en-GB" sz="2000" i="1" dirty="0"/>
              <a:t>This slide is for suggestion only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4B49F98-BD97-6BB9-DE89-A49CB2EBF94F}"/>
              </a:ext>
            </a:extLst>
          </p:cNvPr>
          <p:cNvSpPr/>
          <p:nvPr/>
        </p:nvSpPr>
        <p:spPr>
          <a:xfrm>
            <a:off x="706611" y="1244879"/>
            <a:ext cx="3796676" cy="134493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288000" tIns="216000" rIns="143998" bIns="143998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ct val="85000"/>
              </a:lnSpc>
            </a:pPr>
            <a:r>
              <a:rPr lang="en-GB" sz="2000" dirty="0">
                <a:solidFill>
                  <a:srgbClr val="51B787"/>
                </a:solidFill>
              </a:rPr>
              <a:t>Head office address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4216AFD5-4946-7EA1-E10E-E7CD007E325C}"/>
              </a:ext>
            </a:extLst>
          </p:cNvPr>
          <p:cNvSpPr/>
          <p:nvPr/>
        </p:nvSpPr>
        <p:spPr>
          <a:xfrm>
            <a:off x="4503287" y="1239043"/>
            <a:ext cx="5221117" cy="1344935"/>
          </a:xfrm>
          <a:prstGeom prst="rect">
            <a:avLst/>
          </a:prstGeom>
          <a:solidFill>
            <a:srgbClr val="72B9D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216000" tIns="216000" rIns="216000" bIns="216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>
              <a:lnSpc>
                <a:spcPct val="85000"/>
              </a:lnSpc>
            </a:pPr>
            <a:r>
              <a:rPr lang="en-GB" sz="1600" dirty="0">
                <a:solidFill>
                  <a:prstClr val="white"/>
                </a:solidFill>
              </a:rPr>
              <a:t>€ </a:t>
            </a:r>
            <a:r>
              <a:rPr lang="en-GB" sz="3600" b="1" dirty="0">
                <a:solidFill>
                  <a:schemeClr val="bg1"/>
                </a:solidFill>
              </a:rPr>
              <a:t>xxx </a:t>
            </a:r>
          </a:p>
          <a:p>
            <a:pPr lvl="0">
              <a:lnSpc>
                <a:spcPct val="85000"/>
              </a:lnSpc>
            </a:pPr>
            <a:r>
              <a:rPr lang="en-GB" sz="2000" dirty="0">
                <a:solidFill>
                  <a:prstClr val="white"/>
                </a:solidFill>
              </a:rPr>
              <a:t>R&amp;D budget for battery related topics</a:t>
            </a:r>
            <a:endParaRPr lang="en-GB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7626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A8539-0980-B307-B727-DC22FF90D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Institution involvement in the battery manufacturing market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A5DED-93E9-A6CE-30A4-574F69995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Describe your institution’s initiatives in the battery manufacturing.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It could be:</a:t>
            </a:r>
          </a:p>
          <a:p>
            <a:pPr>
              <a:buFontTx/>
              <a:buChar char="-"/>
            </a:pPr>
            <a:r>
              <a:rPr lang="en-GB" sz="2000" dirty="0"/>
              <a:t>A reference (thesis, expert work, prototype etc.)</a:t>
            </a:r>
          </a:p>
          <a:p>
            <a:pPr>
              <a:buFontTx/>
              <a:buChar char="-"/>
            </a:pPr>
            <a:r>
              <a:rPr lang="en-GB" sz="2000" dirty="0"/>
              <a:t>Partnerships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13208282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A8539-0980-B307-B727-DC22FF90D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University or academic institution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A5DED-93E9-A6CE-30A4-574F69995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Describe your institution more specifically in: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Number of teachers and searchers (including thesis in progress) working on electric battery fields</a:t>
            </a:r>
          </a:p>
          <a:p>
            <a:r>
              <a:rPr lang="en-GB" sz="2000" dirty="0"/>
              <a:t>Publications about electric batteries</a:t>
            </a:r>
          </a:p>
          <a:p>
            <a:r>
              <a:rPr lang="en-GB" sz="2000" dirty="0"/>
              <a:t>Initiatives in the battery manufacturing (expert works, prototypes, </a:t>
            </a:r>
            <a:r>
              <a:rPr lang="en-GB" sz="2000" dirty="0" err="1"/>
              <a:t>fablab</a:t>
            </a:r>
            <a:r>
              <a:rPr lang="en-GB" sz="2000" dirty="0"/>
              <a:t>…)</a:t>
            </a:r>
          </a:p>
          <a:p>
            <a:r>
              <a:rPr lang="en-GB" sz="2000" dirty="0"/>
              <a:t>National or European programs or call in progress</a:t>
            </a:r>
          </a:p>
          <a:p>
            <a:r>
              <a:rPr lang="en-GB" sz="2000" dirty="0"/>
              <a:t>Partnerships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22988361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D35582-3DAF-FD94-266A-4B8CF29AD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Institution potential/existing added-value in the battery manufacturing European ecosystem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BF46B8E-671E-C548-3AD1-166149C5C4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2500" y="2616934"/>
            <a:ext cx="10515600" cy="9175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Select/add and describe in which part of the battery value chain you are/intend to be</a:t>
            </a:r>
          </a:p>
          <a:p>
            <a:pPr marL="0" indent="0">
              <a:buNone/>
            </a:pPr>
            <a:endParaRPr lang="en-GB" sz="2000" dirty="0"/>
          </a:p>
        </p:txBody>
      </p: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D67A147D-8052-6572-6BA8-04DA24955C60}"/>
              </a:ext>
            </a:extLst>
          </p:cNvPr>
          <p:cNvSpPr/>
          <p:nvPr/>
        </p:nvSpPr>
        <p:spPr>
          <a:xfrm>
            <a:off x="954959" y="1907930"/>
            <a:ext cx="1103499" cy="484632"/>
          </a:xfrm>
          <a:prstGeom prst="homePlate">
            <a:avLst/>
          </a:prstGeom>
          <a:solidFill>
            <a:srgbClr val="666666">
              <a:lumMod val="20000"/>
              <a:lumOff val="80000"/>
            </a:srgbClr>
          </a:solidFill>
          <a:ln w="12700" cap="flat" cmpd="sng" algn="ctr">
            <a:solidFill>
              <a:srgbClr val="B3B3B3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non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Raw Materials</a:t>
            </a:r>
            <a:b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Supply</a:t>
            </a:r>
          </a:p>
        </p:txBody>
      </p:sp>
      <p:sp>
        <p:nvSpPr>
          <p:cNvPr id="14" name="Arrow: Chevron 13">
            <a:extLst>
              <a:ext uri="{FF2B5EF4-FFF2-40B4-BE49-F238E27FC236}">
                <a16:creationId xmlns:a16="http://schemas.microsoft.com/office/drawing/2014/main" id="{5657D869-52FF-2B27-ED3B-B29841745DA3}"/>
              </a:ext>
            </a:extLst>
          </p:cNvPr>
          <p:cNvSpPr/>
          <p:nvPr/>
        </p:nvSpPr>
        <p:spPr>
          <a:xfrm>
            <a:off x="3196073" y="1907930"/>
            <a:ext cx="1431476" cy="484632"/>
          </a:xfrm>
          <a:prstGeom prst="chevron">
            <a:avLst/>
          </a:prstGeom>
          <a:solidFill>
            <a:srgbClr val="666666">
              <a:lumMod val="20000"/>
              <a:lumOff val="80000"/>
            </a:srgbClr>
          </a:solidFill>
          <a:ln w="12700" cap="flat" cmpd="sng" algn="ctr">
            <a:solidFill>
              <a:srgbClr val="B3B3B3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non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Electrode</a:t>
            </a:r>
            <a:b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Making</a:t>
            </a:r>
          </a:p>
        </p:txBody>
      </p:sp>
      <p:sp>
        <p:nvSpPr>
          <p:cNvPr id="16" name="Arrow: Chevron 15">
            <a:extLst>
              <a:ext uri="{FF2B5EF4-FFF2-40B4-BE49-F238E27FC236}">
                <a16:creationId xmlns:a16="http://schemas.microsoft.com/office/drawing/2014/main" id="{E04D3731-F98F-7675-B1F6-0D31DC634758}"/>
              </a:ext>
            </a:extLst>
          </p:cNvPr>
          <p:cNvSpPr/>
          <p:nvPr/>
        </p:nvSpPr>
        <p:spPr>
          <a:xfrm>
            <a:off x="4476721" y="1907930"/>
            <a:ext cx="2095825" cy="484632"/>
          </a:xfrm>
          <a:prstGeom prst="chevron">
            <a:avLst/>
          </a:prstGeom>
          <a:solidFill>
            <a:srgbClr val="666666">
              <a:lumMod val="20000"/>
              <a:lumOff val="80000"/>
            </a:srgbClr>
          </a:solidFill>
          <a:ln w="12700" cap="flat" cmpd="sng" algn="ctr">
            <a:solidFill>
              <a:srgbClr val="B3B3B3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non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Cell Making &amp; Assembly</a:t>
            </a:r>
            <a:b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Process</a:t>
            </a:r>
          </a:p>
        </p:txBody>
      </p:sp>
      <p:sp>
        <p:nvSpPr>
          <p:cNvPr id="17" name="Arrow: Chevron 16">
            <a:extLst>
              <a:ext uri="{FF2B5EF4-FFF2-40B4-BE49-F238E27FC236}">
                <a16:creationId xmlns:a16="http://schemas.microsoft.com/office/drawing/2014/main" id="{C94F5E9B-D16B-7B4B-3E54-966B626091A7}"/>
              </a:ext>
            </a:extLst>
          </p:cNvPr>
          <p:cNvSpPr/>
          <p:nvPr/>
        </p:nvSpPr>
        <p:spPr>
          <a:xfrm>
            <a:off x="6413685" y="1907930"/>
            <a:ext cx="1659728" cy="484632"/>
          </a:xfrm>
          <a:prstGeom prst="chevron">
            <a:avLst/>
          </a:prstGeom>
          <a:solidFill>
            <a:srgbClr val="666666">
              <a:lumMod val="20000"/>
              <a:lumOff val="80000"/>
            </a:srgbClr>
          </a:solidFill>
          <a:ln w="12700" cap="flat" cmpd="sng" algn="ctr">
            <a:solidFill>
              <a:srgbClr val="B3B3B3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non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GB" sz="1100" kern="0" dirty="0">
                <a:solidFill>
                  <a:prstClr val="black"/>
                </a:solidFill>
                <a:latin typeface="Arial"/>
              </a:rPr>
              <a:t>Formation/Ageing</a:t>
            </a:r>
            <a:br>
              <a:rPr lang="en-GB" sz="1100" kern="0" dirty="0">
                <a:solidFill>
                  <a:prstClr val="black"/>
                </a:solidFill>
                <a:latin typeface="Arial"/>
              </a:rPr>
            </a:br>
            <a:r>
              <a:rPr lang="en-GB" sz="1100" kern="0" dirty="0">
                <a:solidFill>
                  <a:prstClr val="black"/>
                </a:solidFill>
                <a:latin typeface="Arial"/>
              </a:rPr>
              <a:t>&amp; Grading</a:t>
            </a:r>
          </a:p>
        </p:txBody>
      </p:sp>
      <p:sp>
        <p:nvSpPr>
          <p:cNvPr id="19" name="Arrow: Chevron 18">
            <a:extLst>
              <a:ext uri="{FF2B5EF4-FFF2-40B4-BE49-F238E27FC236}">
                <a16:creationId xmlns:a16="http://schemas.microsoft.com/office/drawing/2014/main" id="{779ED055-B81E-A075-1479-0CAD800F69CA}"/>
              </a:ext>
            </a:extLst>
          </p:cNvPr>
          <p:cNvSpPr/>
          <p:nvPr/>
        </p:nvSpPr>
        <p:spPr>
          <a:xfrm>
            <a:off x="7919408" y="1907930"/>
            <a:ext cx="1732086" cy="484632"/>
          </a:xfrm>
          <a:prstGeom prst="chevron">
            <a:avLst/>
          </a:prstGeom>
          <a:solidFill>
            <a:srgbClr val="666666">
              <a:lumMod val="20000"/>
              <a:lumOff val="80000"/>
            </a:srgbClr>
          </a:solidFill>
          <a:ln w="12700" cap="flat" cmpd="sng" algn="ctr">
            <a:solidFill>
              <a:srgbClr val="B3B3B3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non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Module/Pack</a:t>
            </a:r>
            <a:b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</a:b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Assembly &amp; Tests</a:t>
            </a:r>
          </a:p>
        </p:txBody>
      </p:sp>
      <p:sp>
        <p:nvSpPr>
          <p:cNvPr id="22" name="Arrow: Chevron 21">
            <a:extLst>
              <a:ext uri="{FF2B5EF4-FFF2-40B4-BE49-F238E27FC236}">
                <a16:creationId xmlns:a16="http://schemas.microsoft.com/office/drawing/2014/main" id="{4306E311-E3BE-2EAE-54AD-62D00954A6A6}"/>
              </a:ext>
            </a:extLst>
          </p:cNvPr>
          <p:cNvSpPr/>
          <p:nvPr/>
        </p:nvSpPr>
        <p:spPr>
          <a:xfrm>
            <a:off x="1907630" y="1907930"/>
            <a:ext cx="1431476" cy="484632"/>
          </a:xfrm>
          <a:prstGeom prst="chevron">
            <a:avLst/>
          </a:prstGeom>
          <a:solidFill>
            <a:srgbClr val="666666">
              <a:lumMod val="20000"/>
              <a:lumOff val="80000"/>
            </a:srgbClr>
          </a:solidFill>
          <a:ln w="12700" cap="flat" cmpd="sng" algn="ctr">
            <a:solidFill>
              <a:srgbClr val="B3B3B3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non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lvl="0" algn="ctr"/>
            <a:r>
              <a:rPr lang="en-GB" sz="1100" kern="0" dirty="0">
                <a:solidFill>
                  <a:prstClr val="black"/>
                </a:solidFill>
                <a:latin typeface="Arial"/>
              </a:rPr>
              <a:t>Slurry Process</a:t>
            </a:r>
            <a:endParaRPr kumimoji="0" lang="en-GB" sz="11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sp>
        <p:nvSpPr>
          <p:cNvPr id="23" name="Arrow: Chevron 22">
            <a:extLst>
              <a:ext uri="{FF2B5EF4-FFF2-40B4-BE49-F238E27FC236}">
                <a16:creationId xmlns:a16="http://schemas.microsoft.com/office/drawing/2014/main" id="{3929CA0B-7B1D-1111-474B-C3150A5DE690}"/>
              </a:ext>
            </a:extLst>
          </p:cNvPr>
          <p:cNvSpPr/>
          <p:nvPr/>
        </p:nvSpPr>
        <p:spPr>
          <a:xfrm>
            <a:off x="9504955" y="1907930"/>
            <a:ext cx="1732086" cy="484632"/>
          </a:xfrm>
          <a:prstGeom prst="chevron">
            <a:avLst/>
          </a:prstGeom>
          <a:solidFill>
            <a:srgbClr val="666666">
              <a:lumMod val="20000"/>
              <a:lumOff val="80000"/>
            </a:srgbClr>
          </a:solidFill>
          <a:ln w="12700" cap="flat" cmpd="sng" algn="ctr">
            <a:solidFill>
              <a:srgbClr val="B3B3B3">
                <a:lumMod val="75000"/>
              </a:srgbClr>
            </a:solidFill>
            <a:prstDash val="solid"/>
            <a:miter lim="800000"/>
          </a:ln>
          <a:effectLst/>
        </p:spPr>
        <p:txBody>
          <a:bodyPr rot="0" spcFirstLastPara="0" vertOverflow="overflow" horzOverflow="overflow" vert="horz" wrap="none" lIns="72000" tIns="72000" rIns="72000" bIns="720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1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Battery recycling</a:t>
            </a:r>
          </a:p>
        </p:txBody>
      </p:sp>
    </p:spTree>
    <p:extLst>
      <p:ext uri="{BB962C8B-B14F-4D97-AF65-F5344CB8AC3E}">
        <p14:creationId xmlns:p14="http://schemas.microsoft.com/office/powerpoint/2010/main" val="29118952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D342FE-84F6-61CC-53F1-342CFE92D3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Synergies potential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E54F30-B316-2ECA-E84D-965B6C76F7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08994"/>
            <a:ext cx="10515600" cy="30029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Outside your references, could your activities in other sectors have potential applications in the battery manufacturing ? </a:t>
            </a:r>
          </a:p>
          <a:p>
            <a:pPr marL="0" indent="0">
              <a:buNone/>
            </a:pPr>
            <a:endParaRPr lang="en-GB" sz="2000" dirty="0"/>
          </a:p>
          <a:p>
            <a:pPr marL="0" indent="0">
              <a:buNone/>
            </a:pPr>
            <a:r>
              <a:rPr lang="en-GB" sz="2000" dirty="0"/>
              <a:t>Any suggestions or ideas you would like to develop within </a:t>
            </a:r>
            <a:r>
              <a:rPr lang="en-GB" sz="2000" dirty="0" err="1"/>
              <a:t>upcell</a:t>
            </a:r>
            <a:r>
              <a:rPr lang="en-GB" sz="2000" dirty="0"/>
              <a:t> Alliance ?</a:t>
            </a:r>
          </a:p>
        </p:txBody>
      </p:sp>
    </p:spTree>
    <p:extLst>
      <p:ext uri="{BB962C8B-B14F-4D97-AF65-F5344CB8AC3E}">
        <p14:creationId xmlns:p14="http://schemas.microsoft.com/office/powerpoint/2010/main" val="23393050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7A8539-0980-B307-B727-DC22FF90D1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/>
              <a:t>Membership in other battery Alliances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AA5DED-93E9-A6CE-30A4-574F69995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Please list here all the battery alliance you are part of </a:t>
            </a:r>
          </a:p>
          <a:p>
            <a:pPr marL="0" indent="0">
              <a:buNone/>
            </a:pP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3764081561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725e0bc0-133c-4478-9436-79c894dfbe16" xsi:nil="true"/>
    <lcf76f155ced4ddcb4097134ff3c332f xmlns="31587dd9-41d3-4fce-ba89-46738b2ee9b2">
      <Terms xmlns="http://schemas.microsoft.com/office/infopath/2007/PartnerControls"/>
    </lcf76f155ced4ddcb4097134ff3c332f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A166D6B5ACA74D9868F53261138B10" ma:contentTypeVersion="13" ma:contentTypeDescription="Create a new document." ma:contentTypeScope="" ma:versionID="6749c3eeae47c61ef371d353f0ef4a9b">
  <xsd:schema xmlns:xsd="http://www.w3.org/2001/XMLSchema" xmlns:xs="http://www.w3.org/2001/XMLSchema" xmlns:p="http://schemas.microsoft.com/office/2006/metadata/properties" xmlns:ns2="31587dd9-41d3-4fce-ba89-46738b2ee9b2" xmlns:ns3="725e0bc0-133c-4478-9436-79c894dfbe16" targetNamespace="http://schemas.microsoft.com/office/2006/metadata/properties" ma:root="true" ma:fieldsID="97d6264d2b6a1858ae66cef71d98d49a" ns2:_="" ns3:_="">
    <xsd:import namespace="31587dd9-41d3-4fce-ba89-46738b2ee9b2"/>
    <xsd:import namespace="725e0bc0-133c-4478-9436-79c894dfbe1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1587dd9-41d3-4fce-ba89-46738b2ee9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15" nillable="true" ma:taxonomy="true" ma:internalName="lcf76f155ced4ddcb4097134ff3c332f" ma:taxonomyFieldName="MediaServiceImageTags" ma:displayName="Image Tags" ma:readOnly="false" ma:fieldId="{5cf76f15-5ced-4ddc-b409-7134ff3c332f}" ma:taxonomyMulti="true" ma:sspId="e3e82df8-f6af-445d-9b0b-5c4dfc7c59a2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5e0bc0-133c-4478-9436-79c894dfbe16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9334e8ed-18a5-4618-ad82-f35c4bcafe52}" ma:internalName="TaxCatchAll" ma:showField="CatchAllData" ma:web="725e0bc0-133c-4478-9436-79c894dfbe1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A4C3644-14E4-468D-B187-B51E6C22BF04}">
  <ds:schemaRefs>
    <ds:schemaRef ds:uri="http://schemas.microsoft.com/office/2006/metadata/properties"/>
    <ds:schemaRef ds:uri="http://schemas.microsoft.com/office/infopath/2007/PartnerControls"/>
    <ds:schemaRef ds:uri="725e0bc0-133c-4478-9436-79c894dfbe16"/>
    <ds:schemaRef ds:uri="31587dd9-41d3-4fce-ba89-46738b2ee9b2"/>
  </ds:schemaRefs>
</ds:datastoreItem>
</file>

<file path=customXml/itemProps2.xml><?xml version="1.0" encoding="utf-8"?>
<ds:datastoreItem xmlns:ds="http://schemas.openxmlformats.org/officeDocument/2006/customXml" ds:itemID="{F4CE0C9B-6640-4A9C-8A32-D3C23F27A0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844CF6E-AD47-4C52-B831-67BDB3FE3C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1587dd9-41d3-4fce-ba89-46738b2ee9b2"/>
    <ds:schemaRef ds:uri="725e0bc0-133c-4478-9436-79c894dfbe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122</TotalTime>
  <Words>382</Words>
  <Application>Microsoft Office PowerPoint</Application>
  <PresentationFormat>Grand écran</PresentationFormat>
  <Paragraphs>44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2" baseType="lpstr">
      <vt:lpstr>Arial</vt:lpstr>
      <vt:lpstr>Calibri</vt:lpstr>
      <vt:lpstr>Montserrat</vt:lpstr>
      <vt:lpstr>1_Office Theme</vt:lpstr>
      <vt:lpstr>Présentation PowerPoint</vt:lpstr>
      <vt:lpstr>Introduction</vt:lpstr>
      <vt:lpstr>Institution overview</vt:lpstr>
      <vt:lpstr>Institution involvement in the battery manufacturing market</vt:lpstr>
      <vt:lpstr>University or academic institution</vt:lpstr>
      <vt:lpstr>Institution potential/existing added-value in the battery manufacturing European ecosystem</vt:lpstr>
      <vt:lpstr>Synergies potential</vt:lpstr>
      <vt:lpstr>Membership in other battery Alliances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Ingrid LEISER</dc:creator>
  <cp:lastModifiedBy>Ingrid LEISER</cp:lastModifiedBy>
  <cp:revision>34</cp:revision>
  <dcterms:created xsi:type="dcterms:W3CDTF">2022-10-14T14:39:38Z</dcterms:created>
  <dcterms:modified xsi:type="dcterms:W3CDTF">2023-02-13T15:23:10Z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3f93e5f-d3c2-49a7-ba94-15405423c204_Enabled">
    <vt:lpwstr>true</vt:lpwstr>
  </property>
  <property fmtid="{D5CDD505-2E9C-101B-9397-08002B2CF9AE}" pid="3" name="MSIP_Label_23f93e5f-d3c2-49a7-ba94-15405423c204_SetDate">
    <vt:lpwstr>2022-11-21T10:48:07Z</vt:lpwstr>
  </property>
  <property fmtid="{D5CDD505-2E9C-101B-9397-08002B2CF9AE}" pid="4" name="MSIP_Label_23f93e5f-d3c2-49a7-ba94-15405423c204_Method">
    <vt:lpwstr>Standard</vt:lpwstr>
  </property>
  <property fmtid="{D5CDD505-2E9C-101B-9397-08002B2CF9AE}" pid="5" name="MSIP_Label_23f93e5f-d3c2-49a7-ba94-15405423c204_Name">
    <vt:lpwstr>SE Internal</vt:lpwstr>
  </property>
  <property fmtid="{D5CDD505-2E9C-101B-9397-08002B2CF9AE}" pid="6" name="MSIP_Label_23f93e5f-d3c2-49a7-ba94-15405423c204_SiteId">
    <vt:lpwstr>6e51e1ad-c54b-4b39-b598-0ffe9ae68fef</vt:lpwstr>
  </property>
  <property fmtid="{D5CDD505-2E9C-101B-9397-08002B2CF9AE}" pid="7" name="MSIP_Label_23f93e5f-d3c2-49a7-ba94-15405423c204_ActionId">
    <vt:lpwstr>25b1a700-3aa0-458c-a315-757aeea518bb</vt:lpwstr>
  </property>
  <property fmtid="{D5CDD505-2E9C-101B-9397-08002B2CF9AE}" pid="8" name="MSIP_Label_23f93e5f-d3c2-49a7-ba94-15405423c204_ContentBits">
    <vt:lpwstr>2</vt:lpwstr>
  </property>
  <property fmtid="{D5CDD505-2E9C-101B-9397-08002B2CF9AE}" pid="9" name="ContentTypeId">
    <vt:lpwstr>0x010100D5A166D6B5ACA74D9868F53261138B10</vt:lpwstr>
  </property>
  <property fmtid="{D5CDD505-2E9C-101B-9397-08002B2CF9AE}" pid="10" name="MediaServiceImageTags">
    <vt:lpwstr/>
  </property>
</Properties>
</file>